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wmv" ContentType="video/x-ms-wm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5" r:id="rId6"/>
    <p:sldId id="262" r:id="rId7"/>
    <p:sldId id="271" r:id="rId8"/>
    <p:sldId id="263" r:id="rId9"/>
    <p:sldId id="264" r:id="rId10"/>
    <p:sldId id="267" r:id="rId11"/>
    <p:sldId id="269" r:id="rId12"/>
    <p:sldId id="272" r:id="rId13"/>
    <p:sldId id="27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628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57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41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216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244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04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58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54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958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62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709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BC17B-AC64-46F2-A445-38CD9AB05B37}" type="datetimeFigureOut">
              <a:rPr lang="en-US" smtClean="0"/>
              <a:pPr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C92B4-ECD9-4E07-B830-14E5359B4B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064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audio" Target="../media/audio20.wav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pn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gif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0.wav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0.wav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0.wav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0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0.wav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0.wav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audio" Target="../media/audio10.wav"/><Relationship Id="rId5" Type="http://schemas.openxmlformats.org/officeDocument/2006/relationships/image" Target="../media/image17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Cloud 14"/>
          <p:cNvSpPr/>
          <p:nvPr/>
        </p:nvSpPr>
        <p:spPr>
          <a:xfrm>
            <a:off x="457200" y="2743200"/>
            <a:ext cx="2895600" cy="2628900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Lĩnh vực phát triển ngôn ngữ</a:t>
            </a:r>
            <a:endParaRPr lang="en-US" sz="320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4648200" y="1219200"/>
            <a:ext cx="3276600" cy="1524000"/>
          </a:xfrm>
          <a:prstGeom prst="cloudCallout">
            <a:avLst>
              <a:gd name="adj1" fmla="val -76990"/>
              <a:gd name="adj2" fmla="val 82889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Aril"/>
              </a:rPr>
              <a:t>Chủ đề: Thế giới động vật</a:t>
            </a:r>
            <a:endParaRPr lang="en-US" sz="2400">
              <a:solidFill>
                <a:schemeClr val="tx1">
                  <a:lumMod val="95000"/>
                  <a:lumOff val="5000"/>
                </a:schemeClr>
              </a:solidFill>
              <a:latin typeface="Aril"/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4724400" y="3124200"/>
            <a:ext cx="3276600" cy="1600200"/>
          </a:xfrm>
          <a:prstGeom prst="cloudCallout">
            <a:avLst>
              <a:gd name="adj1" fmla="val -88830"/>
              <a:gd name="adj2" fmla="val 366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rgbClr val="FF0000"/>
                </a:solidFill>
                <a:latin typeface="Aril"/>
              </a:rPr>
              <a:t>Đề tài: LQVH thơ “ Nàng tiên Ốc”</a:t>
            </a:r>
            <a:endParaRPr lang="en-US" sz="2400">
              <a:solidFill>
                <a:srgbClr val="FF0000"/>
              </a:solidFill>
              <a:latin typeface="Aril"/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3886200" y="5181600"/>
            <a:ext cx="2788227" cy="1066801"/>
          </a:xfrm>
          <a:prstGeom prst="cloudCallout">
            <a:avLst>
              <a:gd name="adj1" fmla="val -87702"/>
              <a:gd name="adj2" fmla="val -7256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Aril"/>
              </a:rPr>
              <a:t>5- 6 tuổi</a:t>
            </a:r>
            <a:endParaRPr lang="en-US" sz="2400">
              <a:solidFill>
                <a:schemeClr val="tx1">
                  <a:lumMod val="95000"/>
                  <a:lumOff val="5000"/>
                </a:schemeClr>
              </a:solidFill>
              <a:latin typeface="Aril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762000" y="457200"/>
            <a:ext cx="8305800" cy="58420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2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5" y="0"/>
            <a:ext cx="9144000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895600" y="304800"/>
            <a:ext cx="269016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Ô </a:t>
            </a:r>
            <a:r>
              <a:rPr lang="en-US" sz="32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cửa</a:t>
            </a:r>
            <a:r>
              <a:rPr lang="en-US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bí</a:t>
            </a:r>
            <a:r>
              <a:rPr lang="en-US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mật</a:t>
            </a:r>
            <a:endParaRPr lang="en-US" sz="3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2" descr="hÃ¬nh áº£nh Äá»ng Powerpoint dá» thÆ°Æ¡n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-838200"/>
            <a:ext cx="2019300" cy="2438400"/>
          </a:xfrm>
          <a:prstGeom prst="rect">
            <a:avLst/>
          </a:prstGeom>
          <a:noFill/>
        </p:spPr>
      </p:pic>
      <p:pic>
        <p:nvPicPr>
          <p:cNvPr id="14" name="Picture 2" descr="hÃ¬nh áº£nh Äá»ng Powerpoint dá» thÆ°Æ¡n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-838200"/>
            <a:ext cx="1981200" cy="2438400"/>
          </a:xfrm>
          <a:prstGeom prst="rect">
            <a:avLst/>
          </a:prstGeom>
          <a:noFill/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39" y="1295400"/>
            <a:ext cx="6808707" cy="5105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  <p:sp>
        <p:nvSpPr>
          <p:cNvPr id="22" name="Rectangle 21"/>
          <p:cNvSpPr/>
          <p:nvPr/>
        </p:nvSpPr>
        <p:spPr>
          <a:xfrm>
            <a:off x="1121537" y="1296154"/>
            <a:ext cx="2258291" cy="18210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thơ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gì?Do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sáng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10" y="1289901"/>
            <a:ext cx="2265548" cy="184099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sp>
        <p:nvSpPr>
          <p:cNvPr id="25" name="Rectangle 24"/>
          <p:cNvSpPr/>
          <p:nvPr/>
        </p:nvSpPr>
        <p:spPr>
          <a:xfrm>
            <a:off x="3416322" y="1317075"/>
            <a:ext cx="2258291" cy="18210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thơ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nhân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nào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929" y="1302891"/>
            <a:ext cx="2313684" cy="182800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32" name="Rectangle 31"/>
          <p:cNvSpPr/>
          <p:nvPr/>
        </p:nvSpPr>
        <p:spPr>
          <a:xfrm>
            <a:off x="1077238" y="3156333"/>
            <a:ext cx="2258291" cy="18210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Vỏ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ốc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màu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gì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655185" y="1328056"/>
            <a:ext cx="2258291" cy="18210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nghề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gì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709" y="1289901"/>
            <a:ext cx="2265550" cy="182732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95" y="3158610"/>
            <a:ext cx="2269176" cy="185647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35" name="Rectangle 34"/>
          <p:cNvSpPr/>
          <p:nvPr/>
        </p:nvSpPr>
        <p:spPr>
          <a:xfrm>
            <a:off x="3359115" y="3158611"/>
            <a:ext cx="2258291" cy="18210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chuyện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gì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xãy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013" y="3161327"/>
            <a:ext cx="2303600" cy="183055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36" name="Rectangle 35"/>
          <p:cNvSpPr/>
          <p:nvPr/>
        </p:nvSpPr>
        <p:spPr>
          <a:xfrm>
            <a:off x="5639197" y="3154519"/>
            <a:ext cx="2333853" cy="186056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rình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xem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thấy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gì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40" y="3166078"/>
            <a:ext cx="2287319" cy="186749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sp>
        <p:nvSpPr>
          <p:cNvPr id="40" name="Rectangle 39"/>
          <p:cNvSpPr/>
          <p:nvPr/>
        </p:nvSpPr>
        <p:spPr>
          <a:xfrm>
            <a:off x="1071795" y="5015082"/>
            <a:ext cx="6864948" cy="142111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gì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nàng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tiên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chui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ốc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38" y="5040826"/>
            <a:ext cx="6874021" cy="138988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82317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applause.wav"/>
          </p:stSnd>
        </p:sndAc>
      </p:transition>
    </mc:Choice>
    <mc:Fallback xmlns="">
      <p:transition spd="slow">
        <p:split orient="vert"/>
        <p:sndAc>
          <p:stSnd>
            <p:snd r:embed="rId13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32" grpId="0" animBg="1"/>
      <p:bldP spid="28" grpId="0" animBg="1"/>
      <p:bldP spid="35" grpId="0" animBg="1"/>
      <p:bldP spid="36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71800" y="990600"/>
            <a:ext cx="356539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Trò</a:t>
            </a:r>
            <a:r>
              <a:rPr lang="en-US" sz="32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 </a:t>
            </a:r>
            <a:r>
              <a:rPr lang="en-US" sz="32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chơi</a:t>
            </a:r>
            <a:r>
              <a:rPr lang="en-US" sz="32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 1</a:t>
            </a:r>
          </a:p>
          <a:p>
            <a:pPr algn="ctr"/>
            <a:r>
              <a:rPr lang="en-US" sz="32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Nhanh</a:t>
            </a:r>
            <a:r>
              <a:rPr lang="en-US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 </a:t>
            </a:r>
            <a:r>
              <a:rPr lang="en-US" sz="32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tay</a:t>
            </a:r>
            <a:r>
              <a:rPr lang="en-US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 </a:t>
            </a:r>
            <a:r>
              <a:rPr lang="en-US" sz="32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lẹ</a:t>
            </a:r>
            <a:r>
              <a:rPr lang="en-US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 </a:t>
            </a:r>
            <a:r>
              <a:rPr lang="en-US" sz="32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l"/>
              </a:rPr>
              <a:t>mắt</a:t>
            </a:r>
            <a:endParaRPr lang="en-US" sz="32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24299" y="2362200"/>
            <a:ext cx="549541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Cô</a:t>
            </a:r>
            <a:r>
              <a:rPr 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giới</a:t>
            </a:r>
            <a:r>
              <a:rPr 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thiệu</a:t>
            </a:r>
            <a:r>
              <a:rPr 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chơi</a:t>
            </a:r>
            <a:r>
              <a:rPr 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luật</a:t>
            </a:r>
            <a:r>
              <a:rPr 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chơi</a:t>
            </a:r>
            <a:endParaRPr lang="en-US" sz="2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CaVangBoiBeatInstrumental-V.A-367228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68699" y="3785755"/>
            <a:ext cx="13716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07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4" name="chimes.wav"/>
          </p:stSnd>
        </p:sndAc>
      </p:transition>
    </mc:Choice>
    <mc:Fallback xmlns="">
      <p:transition spd="slow">
        <p:split orient="vert"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52" r:id="rId2" imgW="1828800" imgH="1828800"/>
        </mc:Choice>
        <mc:Fallback>
          <p:control r:id="rId2" imgW="1828800" imgH="182880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000" y="381000"/>
                  <a:ext cx="8128000" cy="6096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60229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Rectangle 4"/>
          <p:cNvSpPr/>
          <p:nvPr/>
        </p:nvSpPr>
        <p:spPr>
          <a:xfrm>
            <a:off x="1045238" y="2244060"/>
            <a:ext cx="705353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Kính</a:t>
            </a:r>
            <a:r>
              <a:rPr lang="en-US" sz="4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chào</a:t>
            </a:r>
            <a:r>
              <a:rPr lang="en-US" sz="4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quý</a:t>
            </a:r>
            <a:r>
              <a:rPr lang="en-US" sz="4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cô</a:t>
            </a:r>
            <a:r>
              <a:rPr lang="en-US" sz="4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4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Thân</a:t>
            </a:r>
            <a:r>
              <a:rPr lang="en-US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chào</a:t>
            </a:r>
            <a:r>
              <a:rPr lang="en-US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và</a:t>
            </a:r>
            <a:r>
              <a:rPr lang="en-US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hẹn</a:t>
            </a:r>
            <a:r>
              <a:rPr lang="en-US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gặp</a:t>
            </a:r>
            <a:r>
              <a:rPr lang="en-US" sz="4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lại</a:t>
            </a:r>
            <a:endParaRPr lang="en-US" sz="4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5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applause.wav"/>
          </p:stSnd>
        </p:sndAc>
      </p:transition>
    </mc:Choice>
    <mc:Fallback xmlns="">
      <p:transition spd="slow">
        <p:split orient="vert"/>
        <p:sndAc>
          <p:stSnd>
            <p:snd r:embed="rId4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8" name="Flowchart: Process 7"/>
          <p:cNvSpPr/>
          <p:nvPr/>
        </p:nvSpPr>
        <p:spPr>
          <a:xfrm>
            <a:off x="1066800" y="2286000"/>
            <a:ext cx="1295400" cy="1981200"/>
          </a:xfrm>
          <a:prstGeom prst="flowChart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I.Mục tiêu</a:t>
            </a:r>
            <a:endParaRPr lang="en-US" sz="32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3505200" y="1084118"/>
            <a:ext cx="4953000" cy="990600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Trẻ nhớ được tên bài thơ, tác</a:t>
            </a:r>
          </a:p>
          <a:p>
            <a:pPr algn="just"/>
            <a:r>
              <a:rPr lang="en-US" sz="24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giả, đọc thuộc thơ, hiểu được nội dung thơ.</a:t>
            </a:r>
            <a:endParaRPr lang="en-US" sz="24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3505200" y="2590800"/>
            <a:ext cx="4953000" cy="990600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Trẻ đọc thơ diễn cảm, mạch lạc kết hợp điệu bộ </a:t>
            </a:r>
            <a:endParaRPr lang="en-US" sz="24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Pentagon 10"/>
          <p:cNvSpPr/>
          <p:nvPr/>
        </p:nvSpPr>
        <p:spPr>
          <a:xfrm>
            <a:off x="3505200" y="4343400"/>
            <a:ext cx="4953000" cy="990600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Trẻ biết lắng nghe, tích cực trong giờ học</a:t>
            </a:r>
            <a:endParaRPr lang="en-US" sz="24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Bent Arrow 11"/>
          <p:cNvSpPr/>
          <p:nvPr/>
        </p:nvSpPr>
        <p:spPr>
          <a:xfrm>
            <a:off x="2313709" y="1679863"/>
            <a:ext cx="914400" cy="381000"/>
          </a:xfrm>
          <a:prstGeom prst="ben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l"/>
            </a:endParaRPr>
          </a:p>
        </p:txBody>
      </p:sp>
      <p:sp>
        <p:nvSpPr>
          <p:cNvPr id="17" name="Bent Arrow 16"/>
          <p:cNvSpPr/>
          <p:nvPr/>
        </p:nvSpPr>
        <p:spPr>
          <a:xfrm flipV="1">
            <a:off x="2362200" y="4492335"/>
            <a:ext cx="914400" cy="381000"/>
          </a:xfrm>
          <a:prstGeom prst="ben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l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514600" y="3086100"/>
            <a:ext cx="762000" cy="1905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9" descr="Picture1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200" y="1030288"/>
            <a:ext cx="1981200" cy="156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28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-34636"/>
            <a:ext cx="9296400" cy="6858000"/>
          </a:xfrm>
        </p:spPr>
      </p:pic>
      <p:sp>
        <p:nvSpPr>
          <p:cNvPr id="5" name="Sun 4"/>
          <p:cNvSpPr/>
          <p:nvPr/>
        </p:nvSpPr>
        <p:spPr>
          <a:xfrm>
            <a:off x="152400" y="0"/>
            <a:ext cx="2895600" cy="2362200"/>
          </a:xfrm>
          <a:prstGeom prst="sun">
            <a:avLst>
              <a:gd name="adj" fmla="val 1540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II.Hoạt động</a:t>
            </a:r>
            <a:endParaRPr lang="en-US" sz="32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loud 5"/>
          <p:cNvSpPr/>
          <p:nvPr/>
        </p:nvSpPr>
        <p:spPr>
          <a:xfrm>
            <a:off x="3619500" y="419100"/>
            <a:ext cx="3429000" cy="1524000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*Hoạt động 1: Ổn định –Gây hứng thú</a:t>
            </a:r>
            <a:endParaRPr lang="en-US" sz="24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381000" y="2743200"/>
            <a:ext cx="3733800" cy="1524000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*Hoạt động 2: Dạy thơ “ Nàng Tiên Ốc”</a:t>
            </a:r>
            <a:endParaRPr lang="en-US" sz="24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loud 7"/>
          <p:cNvSpPr/>
          <p:nvPr/>
        </p:nvSpPr>
        <p:spPr>
          <a:xfrm>
            <a:off x="5327073" y="2743200"/>
            <a:ext cx="3429000" cy="1524000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*Hoạt động 3: Trò chơi luyện tập</a:t>
            </a:r>
            <a:endParaRPr lang="en-US" sz="24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5" descr="H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257800"/>
            <a:ext cx="11811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H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247408"/>
            <a:ext cx="11811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H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257799"/>
            <a:ext cx="11811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5" descr="Picture3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227" y="1404257"/>
            <a:ext cx="609600" cy="53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5" descr="Picture3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42257"/>
            <a:ext cx="609600" cy="53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5" descr="Picture3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218" y="5261264"/>
            <a:ext cx="609600" cy="53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5" descr="Picture3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900" y="5236276"/>
            <a:ext cx="609600" cy="53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5" descr="Picture3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027" y="5236276"/>
            <a:ext cx="609600" cy="53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483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br>
              <a:rPr lang="en-US" sz="32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200" b="1" cap="none" spc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*Hoạt động 1: Ổn định- gây hứng thú</a:t>
            </a:r>
            <a:r>
              <a:rPr lang="en-US" sz="32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sz="32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en-US" sz="320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" y="13855"/>
            <a:ext cx="9144000" cy="685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132858" y="2611858"/>
            <a:ext cx="5000087" cy="830997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Hát</a:t>
            </a:r>
            <a:r>
              <a:rPr lang="en-US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vận</a:t>
            </a:r>
            <a:r>
              <a:rPr lang="en-US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động</a:t>
            </a:r>
            <a:r>
              <a:rPr lang="en-US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“ </a:t>
            </a:r>
            <a:r>
              <a:rPr lang="en-US" sz="2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Cá</a:t>
            </a:r>
            <a:r>
              <a:rPr lang="en-US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vàng</a:t>
            </a:r>
            <a:r>
              <a:rPr lang="en-US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bơi</a:t>
            </a:r>
            <a:r>
              <a:rPr lang="en-US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”</a:t>
            </a:r>
          </a:p>
          <a:p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en-US" sz="24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Đàm</a:t>
            </a: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thoại</a:t>
            </a: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805544" y="1371600"/>
            <a:ext cx="5281343" cy="107721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* Hoạt động 1: Ổn định- gây hứng thú</a:t>
            </a:r>
            <a:endParaRPr lang="en-US" sz="3200" b="1" cap="none" spc="5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30"/>
          <p:cNvSpPr>
            <a:spLocks noChangeArrowheads="1"/>
          </p:cNvSpPr>
          <p:nvPr/>
        </p:nvSpPr>
        <p:spPr bwMode="auto">
          <a:xfrm>
            <a:off x="2971800" y="1372322"/>
            <a:ext cx="457200" cy="381000"/>
          </a:xfrm>
          <a:prstGeom prst="star4">
            <a:avLst>
              <a:gd name="adj" fmla="val 23409"/>
            </a:avLst>
          </a:prstGeom>
          <a:gradFill rotWithShape="1">
            <a:gsLst>
              <a:gs pos="0">
                <a:srgbClr val="06E81C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cs typeface="Arial" charset="0"/>
            </a:endParaRPr>
          </a:p>
        </p:txBody>
      </p:sp>
      <p:sp>
        <p:nvSpPr>
          <p:cNvPr id="12" name="AutoShape 30"/>
          <p:cNvSpPr>
            <a:spLocks noChangeArrowheads="1"/>
          </p:cNvSpPr>
          <p:nvPr/>
        </p:nvSpPr>
        <p:spPr bwMode="auto">
          <a:xfrm>
            <a:off x="5175702" y="6324600"/>
            <a:ext cx="457200" cy="38100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6E81C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cs typeface="Arial" charset="0"/>
            </a:endParaRPr>
          </a:p>
        </p:txBody>
      </p:sp>
      <p:sp>
        <p:nvSpPr>
          <p:cNvPr id="13" name="AutoShape 30"/>
          <p:cNvSpPr>
            <a:spLocks noChangeArrowheads="1"/>
          </p:cNvSpPr>
          <p:nvPr/>
        </p:nvSpPr>
        <p:spPr bwMode="auto">
          <a:xfrm rot="18722536">
            <a:off x="1219201" y="633845"/>
            <a:ext cx="457200" cy="381000"/>
          </a:xfrm>
          <a:prstGeom prst="star4">
            <a:avLst>
              <a:gd name="adj" fmla="val 17796"/>
            </a:avLst>
          </a:prstGeom>
          <a:gradFill rotWithShape="1">
            <a:gsLst>
              <a:gs pos="0">
                <a:srgbClr val="06E81C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cs typeface="Arial" charset="0"/>
            </a:endParaRPr>
          </a:p>
        </p:txBody>
      </p:sp>
      <p:sp>
        <p:nvSpPr>
          <p:cNvPr id="15" name="AutoShape 30"/>
          <p:cNvSpPr>
            <a:spLocks noChangeArrowheads="1"/>
          </p:cNvSpPr>
          <p:nvPr/>
        </p:nvSpPr>
        <p:spPr bwMode="auto">
          <a:xfrm rot="18900007">
            <a:off x="8506898" y="4631975"/>
            <a:ext cx="457200" cy="381000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06E81C"/>
              </a:gs>
              <a:gs pos="100000">
                <a:srgbClr val="FF82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cs typeface="Arial" charset="0"/>
            </a:endParaRPr>
          </a:p>
        </p:txBody>
      </p:sp>
      <p:pic>
        <p:nvPicPr>
          <p:cNvPr id="20" name="Picture 4" descr="Táº£i Nhanh: DK HN BE gá»­i 898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62487" y="3442855"/>
            <a:ext cx="4724400" cy="2492726"/>
          </a:xfrm>
          <a:prstGeom prst="rect">
            <a:avLst/>
          </a:prstGeom>
          <a:noFill/>
        </p:spPr>
      </p:pic>
      <p:pic>
        <p:nvPicPr>
          <p:cNvPr id="21" name="CaVangBoi-NguyetHang_4eqmp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341705" y="5047367"/>
            <a:ext cx="1126407" cy="888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350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4" name="chimes.wav"/>
          </p:stSnd>
        </p:sndAc>
      </p:transition>
    </mc:Choice>
    <mc:Fallback xmlns="">
      <p:transition spd="slow"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0199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0" grpId="0" animBg="1" autoUpdateAnimBg="0"/>
      <p:bldP spid="12" grpId="0" animBg="1" autoUpdateAnimBg="0"/>
      <p:bldP spid="13" grpId="0" animBg="1" autoUpdateAnimBg="0"/>
      <p:bldP spid="1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ong vat song duoi nuoc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477000"/>
          </a:xfrm>
          <a:prstGeom prst="rect">
            <a:avLst/>
          </a:prstGeom>
        </p:spPr>
      </p:pic>
      <p:pic>
        <p:nvPicPr>
          <p:cNvPr id="6" name="Picture 4" descr="http://i156.photobucket.com/albums/t34/mancom/emoticongif/em2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5257800"/>
            <a:ext cx="15049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652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5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1295400" y="2209800"/>
            <a:ext cx="65532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*Hoạt động 2: Dạy thơ</a:t>
            </a:r>
          </a:p>
          <a:p>
            <a:endParaRPr lang="en-US" sz="3200" b="1" cap="none" spc="5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43001" y="2973756"/>
            <a:ext cx="67056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cap="none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Cô đọc lần 1 không tranh</a:t>
            </a:r>
          </a:p>
          <a:p>
            <a:r>
              <a:rPr lang="en-US" sz="2400" b="1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Cô đọc lần 2+ giải thích từ khó+ giảng dạy nội dung</a:t>
            </a:r>
            <a:endParaRPr lang="en-US" sz="2400" b="1" cap="none" spc="5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5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Cloud Callout 4"/>
          <p:cNvSpPr/>
          <p:nvPr/>
        </p:nvSpPr>
        <p:spPr>
          <a:xfrm>
            <a:off x="2971800" y="762000"/>
            <a:ext cx="4038600" cy="1447800"/>
          </a:xfrm>
          <a:prstGeom prst="cloudCallout">
            <a:avLst>
              <a:gd name="adj1" fmla="val -44847"/>
              <a:gd name="adj2" fmla="val 104605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Nàng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tiên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ốc</a:t>
            </a:r>
            <a:endParaRPr 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4191000" y="2667000"/>
            <a:ext cx="4572000" cy="2057400"/>
          </a:xfrm>
          <a:prstGeom prst="cloudCallout">
            <a:avLst>
              <a:gd name="adj1" fmla="val 41214"/>
              <a:gd name="adj2" fmla="val 101238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giả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Phan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Thị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Thanh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hàn</a:t>
            </a:r>
            <a:endParaRPr lang="en-US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Ã¬nh áº£nh Äá»ng Powerpoint dá» thÆ°Æ¡n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0" y="152397"/>
            <a:ext cx="1143000" cy="25146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245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" name="Cloud 19"/>
          <p:cNvSpPr/>
          <p:nvPr/>
        </p:nvSpPr>
        <p:spPr>
          <a:xfrm>
            <a:off x="2846994" y="2057400"/>
            <a:ext cx="4315805" cy="19812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Tinh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tươm</a:t>
            </a:r>
            <a:endParaRPr lang="en-US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Cloud 18"/>
          <p:cNvSpPr/>
          <p:nvPr/>
        </p:nvSpPr>
        <p:spPr>
          <a:xfrm>
            <a:off x="2776046" y="2092036"/>
            <a:ext cx="4457700" cy="1981200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Biên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biếc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xanh</a:t>
            </a:r>
            <a:endParaRPr lang="en-US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0" descr="chim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52942">
            <a:off x="2094299" y="1309222"/>
            <a:ext cx="1505390" cy="143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765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12615 L 0 0.781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ruyen-tho-Nang-tien-oc-TerraBook-72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00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4" name="chimes.wav"/>
          </p:stSnd>
        </p:sndAc>
      </p:transition>
    </mc:Choice>
    <mc:Fallback xmlns="">
      <p:transition spd="slow">
        <p:split orient="vert"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</TotalTime>
  <Words>271</Words>
  <Application>Microsoft Office PowerPoint</Application>
  <PresentationFormat>On-screen Show (4:3)</PresentationFormat>
  <Paragraphs>38</Paragraphs>
  <Slides>13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  *Hoạt động 1: Ổn định- gây hứng thú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PC01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58</cp:revision>
  <dcterms:created xsi:type="dcterms:W3CDTF">2018-06-09T00:50:43Z</dcterms:created>
  <dcterms:modified xsi:type="dcterms:W3CDTF">2019-08-07T08:10:52Z</dcterms:modified>
</cp:coreProperties>
</file>